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657600" y="2651760"/>
            <a:ext cx="4876495" cy="3810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362895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600" b="1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为何要立志01：下篇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834640"/>
            <a:ext cx="10362895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有志向vs无志向：三种直观对比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0" y="3794760"/>
            <a:ext cx="3962095" cy="1905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5303520"/>
            <a:ext cx="94484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1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面对挑战的姿态  |  面对失败的反应  |  时间的复利效应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差距在于想去的地方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463040"/>
            <a:ext cx="4114800" cy="22860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1645920"/>
            <a:ext cx="35661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🚶 不催不动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2377440"/>
            <a:ext cx="35661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没有方向</a:t>
            </a:r>
            <a:br/>
            <a:r>
              <a:rPr>
                <a:ea typeface="Microsoft YaHei"/>
              </a:rPr>
              <a:t>走到哪算哪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9120" y="1645920"/>
            <a:ext cx="3413455" cy="1645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1D4ED8"/>
                </a:solidFill>
                <a:latin typeface="Microsoft YaHei"/>
              </a:defRPr>
            </a:pPr>
            <a:r>
              <a:rPr>
                <a:ea typeface="Microsoft YaHei"/>
              </a:rPr>
              <a:t>差距不在乖不乖在自己想去的地方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45375" y="1463040"/>
            <a:ext cx="4114800" cy="22860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19695" y="1645920"/>
            <a:ext cx="35661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1D4ED8"/>
                </a:solidFill>
                <a:latin typeface="Microsoft YaHei"/>
              </a:defRPr>
            </a:pPr>
            <a:r>
              <a:rPr>
                <a:ea typeface="Microsoft YaHei"/>
              </a:rPr>
              <a:t>🏃 自己会跑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19695" y="2377440"/>
            <a:ext cx="35661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1D4ED8"/>
                </a:solidFill>
                <a:latin typeface="Microsoft YaHei"/>
              </a:defRPr>
            </a:pPr>
            <a:r>
              <a:rPr>
                <a:ea typeface="Microsoft YaHei"/>
              </a:rPr>
              <a:t>有方向</a:t>
            </a:r>
            <a:br/>
            <a:r>
              <a:rPr>
                <a:ea typeface="Microsoft YaHei"/>
              </a:rPr>
              <a:t>每一天都在靠近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4114800"/>
            <a:ext cx="8534095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不需要催vs不催不动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差距不在乖不乖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在有没有想去的地方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5303520"/>
            <a:ext cx="85340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那个地方就是志向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自驱力靠点燃而非逼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914400"/>
            <a:ext cx="8534095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7200" b="0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10362895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自驱力不是逼出来的</a:t>
            </a:r>
            <a:br/>
            <a:r>
              <a:rPr>
                <a:ea typeface="Microsoft YaHei"/>
              </a:rPr>
              <a:t>是点燃出来的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3474720"/>
            <a:ext cx="137160" cy="109728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4709160" y="2880360"/>
            <a:ext cx="777240" cy="731520"/>
          </a:xfrm>
          <a:prstGeom prst="ellipse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937760" y="2194560"/>
            <a:ext cx="320040" cy="457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846320" y="1828800"/>
            <a:ext cx="502920" cy="5486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709160" y="1371600"/>
            <a:ext cx="777240" cy="914400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89120" y="1097280"/>
            <a:ext cx="14630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志向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4754880"/>
            <a:ext cx="7619695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自驱力不是逼出来的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自驱力是点燃出来的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志向就是那根火柴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5303520"/>
            <a:ext cx="94484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点燃自驱力的火柴就是志向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行动指引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371600"/>
            <a:ext cx="9448495" cy="9144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树立远大志向激发孩子自驱力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68880"/>
            <a:ext cx="7619695" cy="11887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树立远大志向→激发自驱力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系统了解如何帮助孩子立志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8800" y="4114800"/>
            <a:ext cx="8534095" cy="1097280"/>
          </a:xfrm>
          <a:prstGeom prst="roundRect">
            <a:avLst/>
          </a:prstGeom>
          <a:solidFill>
            <a:srgbClr val="FFFDF8"/>
          </a:solidFill>
          <a:ln w="38100">
            <a:solidFill>
              <a:srgbClr val="B779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103120" y="4251960"/>
            <a:ext cx="7985455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评论区留言「树立远大志向方案」</a:t>
            </a:r>
            <a:br/>
            <a:r>
              <a:rPr>
                <a:ea typeface="Microsoft YaHei"/>
              </a:rPr>
              <a:t>领取完整方案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0" y="5669280"/>
            <a:ext cx="5790895" cy="1905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上中篇回顾与下篇切入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280160"/>
            <a:ext cx="1645920" cy="36576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上篇·误区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4389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破除三大认知误区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468880"/>
            <a:ext cx="1645920" cy="365760"/>
          </a:xfrm>
          <a:prstGeom prst="round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中篇·链条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926080"/>
            <a:ext cx="4389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自驱力完整认知链条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0" y="1280160"/>
            <a:ext cx="25400" cy="365760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852160" y="1280160"/>
            <a:ext cx="1645920" cy="36576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下篇·对比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60" y="1828800"/>
            <a:ext cx="5486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三个维度的直观对比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0" y="2377440"/>
            <a:ext cx="548640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① 面对挑战的姿态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② 面对失败的反应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③ 时间的复利效应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4389120"/>
            <a:ext cx="5486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三个维度看差距到底多大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828800" cy="41148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对比一：面对挑战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365760"/>
            <a:ext cx="82296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对比一：面对挑战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50800" cy="3657600"/>
          </a:xfrm>
          <a:prstGeom prst="rect">
            <a:avLst/>
          </a:prstGeom>
          <a:solidFill>
            <a:srgbClr val="B42318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4572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第一反应：回避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45720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太难了我不行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没学过算了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没有必须做好的理由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选择轻松成了本能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4572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没有志向的孩子第一反应是回避</a:t>
            </a:r>
          </a:p>
        </p:txBody>
      </p:sp>
      <p:sp>
        <p:nvSpPr>
          <p:cNvPr id="8" name="Rectangle 7"/>
          <p:cNvSpPr/>
          <p:nvPr/>
        </p:nvSpPr>
        <p:spPr>
          <a:xfrm>
            <a:off x="5577840" y="1463040"/>
            <a:ext cx="25400" cy="320040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0" y="1463040"/>
            <a:ext cx="54864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→ 有志向</a:t>
            </a:r>
            <a:br/>
            <a:r>
              <a:rPr>
                <a:ea typeface="Microsoft YaHei"/>
              </a:rPr>
              <a:t>的孩子呢？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7315200" y="3200400"/>
            <a:ext cx="1828800" cy="54864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828800" cy="41148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对比一：面对挑战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365760"/>
            <a:ext cx="82296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有志向：拆开而非绕开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4572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第一反应：拆解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45720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第一反应：难在哪卡在哪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今天先解决这一小步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结果：一个是绕开一个是拆开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0"/>
            <a:ext cx="4572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心里有一个比难更大的东西：远方的志向</a:t>
            </a:r>
          </a:p>
        </p:txBody>
      </p:sp>
      <p:sp>
        <p:nvSpPr>
          <p:cNvPr id="7" name="Rectangle 6"/>
          <p:cNvSpPr/>
          <p:nvPr/>
        </p:nvSpPr>
        <p:spPr>
          <a:xfrm>
            <a:off x="5577840" y="1463040"/>
            <a:ext cx="25400" cy="347472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943600" y="1645920"/>
            <a:ext cx="5486400" cy="22860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B779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493776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一个是绕开</a:t>
            </a:r>
            <a:br/>
            <a:r>
              <a:rPr>
                <a:ea typeface="Microsoft YaHei"/>
              </a:rPr>
              <a:t>一个是拆开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0" y="4114800"/>
            <a:ext cx="67052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P03 回避 ← → 拆解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828800" cy="41148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对比二：面对失败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365760"/>
            <a:ext cx="82296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对比二：面对失败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50800" cy="3657600"/>
          </a:xfrm>
          <a:prstGeom prst="rect">
            <a:avLst/>
          </a:prstGeom>
          <a:solidFill>
            <a:srgbClr val="B42318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4572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把失败当终局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45720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我不行不是这块料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我放弃了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一次失败=终局审判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754880"/>
            <a:ext cx="4572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没有志向的孩子把失败当终局</a:t>
            </a:r>
          </a:p>
        </p:txBody>
      </p:sp>
      <p:sp>
        <p:nvSpPr>
          <p:cNvPr id="8" name="Rectangle 7"/>
          <p:cNvSpPr/>
          <p:nvPr/>
        </p:nvSpPr>
        <p:spPr>
          <a:xfrm>
            <a:off x="5577840" y="1463040"/>
            <a:ext cx="25400" cy="320040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0" y="1463040"/>
            <a:ext cx="54864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→ 有志向</a:t>
            </a:r>
            <a:br/>
            <a:r>
              <a:rPr>
                <a:ea typeface="Microsoft YaHei"/>
              </a:rPr>
              <a:t>的孩子呢？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743200"/>
            <a:ext cx="1371600" cy="45720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2743200"/>
            <a:ext cx="13716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失败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7772400" y="2743200"/>
            <a:ext cx="731520" cy="45720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503920" y="2286000"/>
            <a:ext cx="1371600" cy="109728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503920" y="2468880"/>
            <a:ext cx="13716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终局</a:t>
            </a:r>
            <a:br/>
            <a:r>
              <a:rPr>
                <a:ea typeface="Microsoft YaHei"/>
              </a:rPr>
              <a:t>停止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828800" cy="41148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对比二：面对失败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365760"/>
            <a:ext cx="82296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有志向：失败是反馈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4572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把失败当反馈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4572000" cy="20116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这次告诉我哪里还不够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优秀团队复盘调整再战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一个当终点一个当反馈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754880"/>
            <a:ext cx="4572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差别不在有没有失败而在失败后做什么</a:t>
            </a:r>
          </a:p>
        </p:txBody>
      </p:sp>
      <p:sp>
        <p:nvSpPr>
          <p:cNvPr id="7" name="Rectangle 6"/>
          <p:cNvSpPr/>
          <p:nvPr/>
        </p:nvSpPr>
        <p:spPr>
          <a:xfrm>
            <a:off x="5577840" y="1463040"/>
            <a:ext cx="25400" cy="347472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0" y="1371600"/>
            <a:ext cx="5486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失败不是终点，是数据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7920" y="2560320"/>
            <a:ext cx="1097280" cy="45720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217920" y="2560320"/>
            <a:ext cx="1097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失败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7315200" y="2606040"/>
            <a:ext cx="182880" cy="365760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498080" y="3291840"/>
            <a:ext cx="1097280" cy="45720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98080" y="3291840"/>
            <a:ext cx="1097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复盘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8595360" y="3337560"/>
            <a:ext cx="182880" cy="365760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778240" y="2560320"/>
            <a:ext cx="1097280" cy="4572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778240" y="2560320"/>
            <a:ext cx="1097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调整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9875520" y="2606040"/>
            <a:ext cx="182880" cy="365760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0058400" y="3291840"/>
            <a:ext cx="1097280" cy="457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58400" y="3291840"/>
            <a:ext cx="1097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再战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943600" y="4114800"/>
            <a:ext cx="5486400" cy="109728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B779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17920" y="4297680"/>
            <a:ext cx="49377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一个当终点</a:t>
            </a:r>
            <a:br/>
            <a:r>
              <a:rPr>
                <a:ea typeface="Microsoft YaHei"/>
              </a:rPr>
              <a:t>一个当反馈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828800" cy="41148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对比三：时间复利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365760"/>
            <a:ext cx="82296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对比三：时间复利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50800" cy="3657600"/>
          </a:xfrm>
          <a:prstGeom prst="rect">
            <a:avLst/>
          </a:prstGeom>
          <a:solidFill>
            <a:srgbClr val="B42318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4572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断点式努力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4572000" cy="20116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被逼学一下没人管躺一下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连续努力不超三个月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没有长期锚点串起每天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572000"/>
            <a:ext cx="4572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没有志向的努力是断点式随时清零</a:t>
            </a:r>
          </a:p>
        </p:txBody>
      </p:sp>
      <p:sp>
        <p:nvSpPr>
          <p:cNvPr id="8" name="Rectangle 7"/>
          <p:cNvSpPr/>
          <p:nvPr/>
        </p:nvSpPr>
        <p:spPr>
          <a:xfrm>
            <a:off x="5577840" y="1463040"/>
            <a:ext cx="25400" cy="320040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0" y="1463040"/>
            <a:ext cx="54864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→ 有志向</a:t>
            </a:r>
            <a:br/>
            <a:r>
              <a:rPr>
                <a:ea typeface="Microsoft YaHei"/>
              </a:rPr>
              <a:t>的孩子呢？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743200"/>
            <a:ext cx="731520" cy="2286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498079" y="2926080"/>
            <a:ext cx="457200" cy="2286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0" y="3474720"/>
            <a:ext cx="548640" cy="2286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229600" y="3200400"/>
            <a:ext cx="640080" cy="2286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315200" y="3931920"/>
            <a:ext cx="365760" cy="2286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4389120"/>
            <a:ext cx="36576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随时清零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828800" cy="41148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对比三：时间复利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365760"/>
            <a:ext cx="82296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有志向：努力利滚利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4572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利滚利式努力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4572000" cy="18288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每天的小事都通往远方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内部想去的地方是永恒刺激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✔ 零存整取vs利滚利</a:t>
            </a:r>
          </a:p>
        </p:txBody>
      </p:sp>
      <p:sp>
        <p:nvSpPr>
          <p:cNvPr id="6" name="Rectangle 5"/>
          <p:cNvSpPr/>
          <p:nvPr/>
        </p:nvSpPr>
        <p:spPr>
          <a:xfrm>
            <a:off x="5577840" y="1463040"/>
            <a:ext cx="25400" cy="347472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0" y="1371600"/>
            <a:ext cx="5486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努力累积曲线 ↗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-250834093200"/>
            <a:ext cx="457200" cy="2743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995160" y="-418059565200"/>
            <a:ext cx="457200" cy="4572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589520" y="-585285037200"/>
            <a:ext cx="457200" cy="64008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183880" y="-836123245200"/>
            <a:ext cx="457200" cy="9144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778240" y="-1170574189200"/>
            <a:ext cx="457200" cy="128016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9372600" y="-1588637869200"/>
            <a:ext cx="457200" cy="173736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966960" y="-2090314285200"/>
            <a:ext cx="457200" cy="22860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943600" y="2743200"/>
            <a:ext cx="5486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有志向的努力是连续式利滚利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43600" y="4389120"/>
            <a:ext cx="5486400" cy="9144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B779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17920" y="4572000"/>
            <a:ext cx="49377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零存整取 vs 利滚利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371600" cy="41148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反向思考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365760"/>
            <a:ext cx="8686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反向思考：被推着走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50800" cy="3657600"/>
          </a:xfrm>
          <a:prstGeom prst="rect">
            <a:avLst/>
          </a:prstGeom>
          <a:solidFill>
            <a:srgbClr val="B42318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45720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被推着走的假象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03120"/>
            <a:ext cx="45720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⚠ 盯着挺乖逼着挺拼≠真自觉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⚠ 外部约束消失→迅速迷茫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⚠ 从未自己选过方向只会被推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572000"/>
            <a:ext cx="4572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外部约束消失后就会陷入迷茫</a:t>
            </a:r>
          </a:p>
        </p:txBody>
      </p:sp>
      <p:sp>
        <p:nvSpPr>
          <p:cNvPr id="8" name="Rectangle 7"/>
          <p:cNvSpPr/>
          <p:nvPr/>
        </p:nvSpPr>
        <p:spPr>
          <a:xfrm>
            <a:off x="5577840" y="1463040"/>
            <a:ext cx="25400" cy="3474720"/>
          </a:xfrm>
          <a:prstGeom prst="rect">
            <a:avLst/>
          </a:prstGeom>
          <a:solidFill>
            <a:srgbClr val="B7791F"/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5943600" y="1645920"/>
            <a:ext cx="5486400" cy="2926080"/>
          </a:xfrm>
          <a:prstGeom prst="roundRect">
            <a:avLst/>
          </a:prstGeom>
          <a:noFill/>
          <a:ln w="19050"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858000" y="1645920"/>
            <a:ext cx="1645920" cy="45720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0" y="164592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外部推力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7498079" y="2103120"/>
            <a:ext cx="365760" cy="274320"/>
          </a:xfrm>
          <a:prstGeom prst="down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858000" y="2377440"/>
            <a:ext cx="1645920" cy="45720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0" y="23774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看似前进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7498079" y="2834640"/>
            <a:ext cx="365760" cy="274320"/>
          </a:xfrm>
          <a:prstGeom prst="down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858000" y="3108960"/>
            <a:ext cx="1645920" cy="4572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0" y="31089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推力消失</a:t>
            </a:r>
          </a:p>
        </p:txBody>
      </p:sp>
      <p:sp>
        <p:nvSpPr>
          <p:cNvPr id="18" name="Down Arrow 17"/>
          <p:cNvSpPr/>
          <p:nvPr/>
        </p:nvSpPr>
        <p:spPr>
          <a:xfrm>
            <a:off x="7498079" y="3566160"/>
            <a:ext cx="365760" cy="274320"/>
          </a:xfrm>
          <a:prstGeom prst="down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3840480"/>
            <a:ext cx="1645920" cy="4572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0" y="384048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停滞/迷茫</a:t>
            </a:r>
          </a:p>
        </p:txBody>
      </p:sp>
      <p:sp>
        <p:nvSpPr>
          <p:cNvPr id="21" name="Oval 20"/>
          <p:cNvSpPr/>
          <p:nvPr/>
        </p:nvSpPr>
        <p:spPr>
          <a:xfrm>
            <a:off x="9601200" y="3200400"/>
            <a:ext cx="731520" cy="731520"/>
          </a:xfrm>
          <a:prstGeom prst="ellipse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601200" y="3246120"/>
            <a:ext cx="73152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200" b="1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